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9" r:id="rId5"/>
    <p:sldId id="265" r:id="rId6"/>
    <p:sldId id="278" r:id="rId7"/>
    <p:sldId id="281" r:id="rId8"/>
    <p:sldId id="280" r:id="rId9"/>
    <p:sldId id="286" r:id="rId10"/>
    <p:sldId id="287" r:id="rId11"/>
    <p:sldId id="282" r:id="rId12"/>
    <p:sldId id="283" r:id="rId13"/>
    <p:sldId id="284" r:id="rId14"/>
    <p:sldId id="285" r:id="rId15"/>
    <p:sldId id="262" r:id="rId16"/>
    <p:sldId id="261" r:id="rId17"/>
    <p:sldId id="289" r:id="rId18"/>
  </p:sldIdLst>
  <p:sldSz cx="12192000" cy="6858000"/>
  <p:notesSz cx="6858000" cy="9144000"/>
  <p:embeddedFontLs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Montserrat Medium" panose="00000600000000000000" pitchFamily="2" charset="0"/>
      <p:regular r:id="rId25"/>
      <p:italic r:id="rId26"/>
    </p:embeddedFont>
    <p:embeddedFont>
      <p:font typeface="Montserrat SemiBold" panose="00000700000000000000" pitchFamily="2" charset="0"/>
      <p:regular r:id="rId27"/>
      <p:bold r:id="rId28"/>
      <p:italic r:id="rId29"/>
      <p:boldItalic r:id="rId30"/>
    </p:embeddedFont>
  </p:embeddedFontLst>
  <p:defaultTextStyle>
    <a:defPPr>
      <a:defRPr lang="es-MX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152E"/>
    <a:srgbClr val="BC945A"/>
    <a:srgbClr val="DEC9A2"/>
    <a:srgbClr val="245C4F"/>
    <a:srgbClr val="A42145"/>
    <a:srgbClr val="404040"/>
    <a:srgbClr val="691B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3F3FDE-8F4A-CB4C-BE06-78F38A3C4C0C}" v="8" dt="2023-12-21T16:55:23.8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05"/>
    <p:restoredTop sz="86299"/>
  </p:normalViewPr>
  <p:slideViewPr>
    <p:cSldViewPr snapToGrid="0" snapToObjects="1">
      <p:cViewPr varScale="1">
        <p:scale>
          <a:sx n="71" d="100"/>
          <a:sy n="71" d="100"/>
        </p:scale>
        <p:origin x="1363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25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none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Seguridad</a:t>
            </a:r>
            <a:r>
              <a:rPr lang="en-US" baseline="0"/>
              <a:t> Pública en México (2023)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none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title>
    <c:autoTitleDeleted val="0"/>
    <c:plotArea>
      <c:layout>
        <c:manualLayout>
          <c:layoutTarget val="inner"/>
          <c:xMode val="edge"/>
          <c:yMode val="edge"/>
          <c:x val="0"/>
          <c:y val="0.21747703412073491"/>
          <c:w val="0.94499999999999995"/>
          <c:h val="0.647415062700495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Serie 1</c:v>
                </c:pt>
              </c:strCache>
            </c:strRef>
          </c:tx>
          <c:spPr>
            <a:noFill/>
            <a:ln w="25400" cap="flat" cmpd="sng" algn="ctr">
              <a:solidFill>
                <a:schemeClr val="dk1">
                  <a:tint val="88500"/>
                </a:schemeClr>
              </a:solidFill>
              <a:miter lim="800000"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Hoja1!$A$2:$A$4</c:f>
              <c:strCache>
                <c:ptCount val="3"/>
                <c:pt idx="0">
                  <c:v>Inseguridad en la propia casa</c:v>
                </c:pt>
                <c:pt idx="1">
                  <c:v>Inseguridad en el área de residencia</c:v>
                </c:pt>
                <c:pt idx="2">
                  <c:v>Testigo de asaltos o robos en alrededores</c:v>
                </c:pt>
              </c:strCache>
            </c:strRef>
          </c:cat>
          <c:val>
            <c:numRef>
              <c:f>Hoja1!$B$2:$B$4</c:f>
              <c:numCache>
                <c:formatCode>0.00%</c:formatCode>
                <c:ptCount val="3"/>
                <c:pt idx="0">
                  <c:v>0.185</c:v>
                </c:pt>
                <c:pt idx="1">
                  <c:v>0.59199999999999997</c:v>
                </c:pt>
                <c:pt idx="2" formatCode="0%">
                  <c:v>0.48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AE-4162-B099-4EC466BA6B5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539326111"/>
        <c:axId val="1539324671"/>
      </c:barChart>
      <c:catAx>
        <c:axId val="15393261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539324671"/>
        <c:crosses val="autoZero"/>
        <c:auto val="1"/>
        <c:lblAlgn val="ctr"/>
        <c:lblOffset val="100"/>
        <c:noMultiLvlLbl val="0"/>
      </c:catAx>
      <c:valAx>
        <c:axId val="1539324671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15393261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none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Allanamiento de morada en México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none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Allanamiento de morada</c:v>
                </c:pt>
              </c:strCache>
            </c:strRef>
          </c:tx>
          <c:spPr>
            <a:noFill/>
            <a:ln w="25400" cap="flat" cmpd="sng" algn="ctr">
              <a:solidFill>
                <a:schemeClr val="tx1">
                  <a:lumMod val="95000"/>
                  <a:lumOff val="5000"/>
                </a:schemeClr>
              </a:solidFill>
              <a:miter lim="800000"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MX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Hoja1!$A$2:$A$7</c:f>
              <c:strCache>
                <c:ptCount val="6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  <c:pt idx="4">
                  <c:v>2023</c:v>
                </c:pt>
                <c:pt idx="5">
                  <c:v>2024 (julio)</c:v>
                </c:pt>
              </c:strCache>
            </c:strRef>
          </c:cat>
          <c:val>
            <c:numRef>
              <c:f>Hoja1!$B$2:$B$7</c:f>
              <c:numCache>
                <c:formatCode>General</c:formatCode>
                <c:ptCount val="6"/>
                <c:pt idx="0">
                  <c:v>14101</c:v>
                </c:pt>
                <c:pt idx="1">
                  <c:v>12715</c:v>
                </c:pt>
                <c:pt idx="2">
                  <c:v>13874</c:v>
                </c:pt>
                <c:pt idx="3">
                  <c:v>14315</c:v>
                </c:pt>
                <c:pt idx="4">
                  <c:v>14708</c:v>
                </c:pt>
                <c:pt idx="5">
                  <c:v>8139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A0-415A-833B-EA1F0208AEA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548139776"/>
        <c:axId val="1548132576"/>
      </c:barChart>
      <c:catAx>
        <c:axId val="1548139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548132576"/>
        <c:crosses val="autoZero"/>
        <c:auto val="1"/>
        <c:lblAlgn val="ctr"/>
        <c:lblOffset val="100"/>
        <c:noMultiLvlLbl val="0"/>
      </c:catAx>
      <c:valAx>
        <c:axId val="154813257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548139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7927D54E-8C2E-5140-8C91-3FEA4A3A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2D13BB7-3677-894F-9A14-A006787831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092CE-056A-8E4F-AA38-7AF6D4E38A72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1DC28EA-8CAC-E143-B39A-5889FAF7299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8C73B85-DAD0-4144-A9F5-B99516FD33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3F5F3-A0C0-064E-A21B-3D52FC9E23D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53975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0E016B-CAC3-6B4C-90C0-D7AA6A747DA3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F3107-FFE8-3645-B89F-777090C37BF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8904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F3107-FFE8-3645-B89F-777090C37BF5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0446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F3107-FFE8-3645-B89F-777090C37BF5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63339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955F23-1D39-834E-A409-9AC17BD76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415F7B-CE6E-6D4A-B5AB-BDDDCD956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EF8AF7-5DF2-EB49-AC54-6BEB41FC7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609FFF5-262F-BE4B-9727-825EDD3DA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220" y="1955870"/>
            <a:ext cx="11465560" cy="1325563"/>
          </a:xfrm>
          <a:prstGeom prst="rect">
            <a:avLst/>
          </a:prstGeom>
          <a:noFill/>
        </p:spPr>
        <p:txBody>
          <a:bodyPr/>
          <a:lstStyle>
            <a:lvl1pPr algn="ctr">
              <a:defRPr b="0" i="0">
                <a:solidFill>
                  <a:srgbClr val="DEC9A2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  <a:br>
              <a:rPr lang="es-ES" dirty="0"/>
            </a:br>
            <a:r>
              <a:rPr lang="es-ES" dirty="0"/>
              <a:t>LOREM IPSUM</a:t>
            </a:r>
            <a:endParaRPr lang="es-MX" dirty="0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37BDC73D-88AC-3D46-B0FC-8933DC5B58A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3220" y="3460818"/>
            <a:ext cx="11465560" cy="11379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916416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2AFEB7-75D0-BE47-81B9-4E56BC16D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F20D03-13BE-A948-A10F-E6525E78D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66C5EE-81CC-6D43-8FD4-29ED2886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20920309-05E5-DF4A-9915-FBFC0ED1E3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4707"/>
            <a:ext cx="10521951" cy="180609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 i="0">
                <a:solidFill>
                  <a:srgbClr val="6E152E"/>
                </a:solidFill>
                <a:latin typeface="Montserrat SemiBold" pitchFamily="2" charset="77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0B691BD6-0D46-9E42-AE79-4D3615065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2956561"/>
            <a:ext cx="10515600" cy="22080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Montserrat" pitchFamily="2" charset="77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Editar los estilos de texto del patrón
Segundo nivel
Tercer nivel
Cuarto nivel
Quinto nivel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42489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F6B79C-27DF-DA46-9B64-4E0256DA9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829783"/>
            <a:ext cx="5378130" cy="98964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200" b="1" i="0" cap="all" baseline="0">
                <a:solidFill>
                  <a:srgbClr val="6E152E"/>
                </a:solidFill>
                <a:latin typeface="Montserrat SemiBold" pitchFamily="2" charset="77"/>
              </a:defRPr>
            </a:lvl1pPr>
          </a:lstStyle>
          <a:p>
            <a:endParaRPr lang="es-MX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BC9834F-FDDC-E444-AA42-F599DEF8A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2036763"/>
            <a:ext cx="5682932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0" i="0">
                <a:solidFill>
                  <a:srgbClr val="404040"/>
                </a:solidFill>
                <a:latin typeface="Montserrat Medium" pitchFamily="2" charset="77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endParaRPr lang="es-MX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804EBD2-6E8F-DD4D-A7F0-B009AC0DF7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3072445"/>
            <a:ext cx="5682932" cy="262572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0" i="0">
                <a:solidFill>
                  <a:srgbClr val="404040"/>
                </a:solidFill>
                <a:latin typeface="Montserrat Medium" pitchFamily="2" charset="77"/>
              </a:defRPr>
            </a:lvl1pPr>
          </a:lstStyle>
          <a:p>
            <a:r>
              <a:rPr lang="es-ES" dirty="0"/>
              <a:t>Editar los estilos de texto del patrón
Segundo nivel
Tercer nivel
Cuarto nivel
Quinto nivel</a:t>
            </a:r>
            <a:endParaRPr lang="es-MX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476336B-7889-A545-8051-B71747F39B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807960" y="2051684"/>
            <a:ext cx="3967480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0" i="0">
                <a:latin typeface="Montserrat Medium" pitchFamily="2" charset="77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endParaRPr lang="es-MX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75D9E89-2F81-8E4E-8F00-6E2A93AE2F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807960" y="3072445"/>
            <a:ext cx="3967480" cy="262572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0" i="0">
                <a:latin typeface="Montserrat Medium" pitchFamily="2" charset="77"/>
              </a:defRPr>
            </a:lvl1pPr>
          </a:lstStyle>
          <a:p>
            <a:r>
              <a:rPr lang="es-ES" dirty="0"/>
              <a:t>Editar los estilos de texto del patrón
Segundo nivel
Tercer nivel
Cuarto nivel
Quinto nivel</a:t>
            </a:r>
            <a:endParaRPr lang="es-MX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5A9B9FE-8B4D-2C49-9079-B4D8CA369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BB4BDA2-120C-E14E-8684-F8383129C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18733FD-8434-2949-8A2A-43A2A44FC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0021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BA57C4-7E93-7040-8A57-4BA7102B54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9653" y="2164080"/>
            <a:ext cx="4008847" cy="401288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Montserrat" pitchFamily="2" charset="77"/>
              </a:defRPr>
            </a:lvl1pPr>
          </a:lstStyle>
          <a:p>
            <a:r>
              <a:rPr lang="es-ES" dirty="0"/>
              <a:t>Editar los estilos de texto del patrón
Segundo nivel
Tercer nivel
Cuarto nivel
Quinto nivel</a:t>
            </a:r>
            <a:endParaRPr lang="es-MX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8E4C7A-699F-8B48-881A-B5DA4F772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96544" y="2164080"/>
            <a:ext cx="6357257" cy="401288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Montserrat" pitchFamily="2" charset="77"/>
              </a:defRPr>
            </a:lvl1pPr>
          </a:lstStyle>
          <a:p>
            <a:r>
              <a:rPr lang="es-ES" dirty="0"/>
              <a:t>Editar los estilos de texto del patrón
Segundo nivel
Tercer nivel
Cuarto nivel
Quinto nivel</a:t>
            </a:r>
            <a:endParaRPr lang="es-MX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643D9A1-AF1A-5C49-9963-CA564481E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ontserrat" pitchFamily="2" charset="77"/>
              </a:defRPr>
            </a:lvl1pPr>
          </a:lstStyle>
          <a:p>
            <a:fld id="{62B8DF0E-90BF-EC4E-8934-156187A1162F}" type="datetimeFigureOut">
              <a:rPr lang="es-MX" smtClean="0"/>
              <a:pPr/>
              <a:t>20/11/2024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89B1503-FEA8-AE42-A3F9-8B406AE3D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ontserrat" pitchFamily="2" charset="77"/>
              </a:defRPr>
            </a:lvl1pPr>
          </a:lstStyle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91CCD4-9468-2640-A697-0BC433441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ontserrat" pitchFamily="2" charset="77"/>
              </a:defRPr>
            </a:lvl1pPr>
          </a:lstStyle>
          <a:p>
            <a:fld id="{C119739B-ACC7-1A4E-906B-A9546BA1AB75}" type="slidenum">
              <a:rPr lang="es-MX" smtClean="0"/>
              <a:pPr/>
              <a:t>‹Nº›</a:t>
            </a:fld>
            <a:endParaRPr lang="es-MX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29FCE891-2873-1849-A37C-A2CF6D30A712}"/>
              </a:ext>
            </a:extLst>
          </p:cNvPr>
          <p:cNvSpPr txBox="1">
            <a:spLocks/>
          </p:cNvSpPr>
          <p:nvPr userDrawn="1"/>
        </p:nvSpPr>
        <p:spPr>
          <a:xfrm>
            <a:off x="838200" y="16697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rgbClr val="A42145"/>
                </a:solidFill>
                <a:latin typeface="Montserrat SemiBold" panose="00000700000000000000" pitchFamily="2" charset="0"/>
                <a:ea typeface="+mj-ea"/>
                <a:cs typeface="+mj-cs"/>
              </a:defRPr>
            </a:lvl1pPr>
          </a:lstStyle>
          <a:p>
            <a:endParaRPr lang="es-MX" sz="4400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370114" y="366714"/>
            <a:ext cx="4008847" cy="13033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6E152E"/>
                </a:solidFill>
                <a:latin typeface="Montserrat SemiBold" panose="000007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3656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5D9DB7-F1B2-3941-8B03-1576108DD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695825-735B-B840-9E9D-D85D60F47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7711505-64F3-3849-8F5B-1CE6842C2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6102310E-A4CF-E948-B792-8AFA51838E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8397" y="3148034"/>
            <a:ext cx="10126721" cy="5619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000">
                <a:solidFill>
                  <a:srgbClr val="6E152E"/>
                </a:solidFill>
                <a:latin typeface="Montserrat SemiBold" panose="000007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51938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5D9DB7-F1B2-3941-8B03-1576108DD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695825-735B-B840-9E9D-D85D60F47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7711505-64F3-3849-8F5B-1CE6842C2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6102310E-A4CF-E948-B792-8AFA51838E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8397" y="3148034"/>
            <a:ext cx="10126721" cy="5619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000">
                <a:solidFill>
                  <a:srgbClr val="DEC9A2"/>
                </a:solidFill>
                <a:latin typeface="Montserrat SemiBold" panose="000007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3497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955F23-1D39-834E-A409-9AC17BD76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415F7B-CE6E-6D4A-B5AB-BDDDCD956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EF8AF7-5DF2-EB49-AC54-6BEB41FC7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D23CAB6B-7A5A-6B4E-A033-229957EF0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220" y="1964531"/>
            <a:ext cx="11465560" cy="1325563"/>
          </a:xfrm>
          <a:prstGeom prst="rect">
            <a:avLst/>
          </a:prstGeom>
          <a:noFill/>
        </p:spPr>
        <p:txBody>
          <a:bodyPr/>
          <a:lstStyle>
            <a:lvl1pPr algn="ctr">
              <a:defRPr b="0" i="0">
                <a:solidFill>
                  <a:srgbClr val="6E152E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  <a:br>
              <a:rPr lang="es-ES" dirty="0"/>
            </a:br>
            <a:r>
              <a:rPr lang="es-ES" dirty="0"/>
              <a:t>LOREM IPSUM</a:t>
            </a:r>
            <a:endParaRPr lang="es-MX" dirty="0"/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C92E3075-A055-6542-91AB-F62814FD3E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3220" y="3429001"/>
            <a:ext cx="11465560" cy="11379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solidFill>
                  <a:srgbClr val="BC945A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877643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A5DCD591-614A-7548-8788-7FD7534F10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6560" y="996581"/>
            <a:ext cx="5720080" cy="285273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400" b="1" i="0">
                <a:solidFill>
                  <a:srgbClr val="6E152E"/>
                </a:solidFill>
                <a:latin typeface="Montserrat SemiBold" pitchFamily="2" charset="77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9" name="Marcador de fecha 3">
            <a:extLst>
              <a:ext uri="{FF2B5EF4-FFF2-40B4-BE49-F238E27FC236}">
                <a16:creationId xmlns:a16="http://schemas.microsoft.com/office/drawing/2014/main" id="{33049571-67D9-7C4A-95BE-A794414456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4666AA57-9D0D-3640-9528-8B3DEDC6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BFB13A88-D95D-D640-A28D-F449DDA4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8974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4A1ADC4-8F9E-7348-816F-C00C9B82A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CB84907-060D-AF46-94EB-77E9E6992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BA9FE25-529C-C643-8C50-F8F91B5AB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4F2DB6AC-9A7C-414E-AFE4-4F5933719B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562928"/>
            <a:ext cx="11424920" cy="1060859"/>
          </a:xfrm>
          <a:prstGeom prst="rect">
            <a:avLst/>
          </a:prstGeom>
          <a:noFill/>
        </p:spPr>
        <p:txBody>
          <a:bodyPr/>
          <a:lstStyle>
            <a:lvl1pPr algn="l">
              <a:defRPr sz="4000" b="0" i="0">
                <a:solidFill>
                  <a:srgbClr val="6E152E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  <a:br>
              <a:rPr lang="es-ES" dirty="0"/>
            </a:br>
            <a:r>
              <a:rPr lang="es-ES" dirty="0"/>
              <a:t>LOREM IPSUM</a:t>
            </a:r>
            <a:endParaRPr lang="es-MX" dirty="0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2DC9B4D7-BCB7-EC4E-BF24-EDB3A38190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1002" y="1865811"/>
            <a:ext cx="5532119" cy="41043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404040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71A72765-293D-3444-BD4D-E3F78760BD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33160" y="1865811"/>
            <a:ext cx="5572760" cy="41043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404040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57844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FCE891-2873-1849-A37C-A2CF6D30A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562928"/>
            <a:ext cx="11424920" cy="1325563"/>
          </a:xfrm>
          <a:prstGeom prst="rect">
            <a:avLst/>
          </a:prstGeom>
          <a:noFill/>
        </p:spPr>
        <p:txBody>
          <a:bodyPr/>
          <a:lstStyle>
            <a:lvl1pPr algn="l">
              <a:defRPr sz="4000" b="0" i="0">
                <a:solidFill>
                  <a:srgbClr val="6E152E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  <a:br>
              <a:rPr lang="es-ES" dirty="0"/>
            </a:br>
            <a:r>
              <a:rPr lang="es-ES" dirty="0"/>
              <a:t>LOREM IPSUM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A68CFE-9BDE-AC4E-8BE5-D2C5E6BBFB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1002" y="2072640"/>
            <a:ext cx="5532119" cy="41043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404040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925D57-13C7-9F4C-8624-F76047773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34E0C4-F0C1-0847-AC2A-7AC9F10B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7F4766-DB6B-3D42-A920-905F1728E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34669C8D-E6AE-DD4A-AC37-D27A5118864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33160" y="2072640"/>
            <a:ext cx="5572760" cy="41043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404040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674647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FCE891-2873-1849-A37C-A2CF6D30A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8780" y="568860"/>
            <a:ext cx="4155440" cy="1325563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4000" b="0" i="0">
                <a:solidFill>
                  <a:srgbClr val="6E152E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  <a:br>
              <a:rPr lang="es-ES" dirty="0"/>
            </a:br>
            <a:r>
              <a:rPr lang="es-ES" dirty="0"/>
              <a:t>LOREM IPSUM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A68CFE-9BDE-AC4E-8BE5-D2C5E6BBFB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029200" y="1825625"/>
            <a:ext cx="6324600" cy="43513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404040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925D57-13C7-9F4C-8624-F76047773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34E0C4-F0C1-0847-AC2A-7AC9F10B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7F4766-DB6B-3D42-A920-905F1728E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536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FCE891-2873-1849-A37C-A2CF6D30A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720" y="555683"/>
            <a:ext cx="4114800" cy="1029144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algn="l">
              <a:defRPr sz="4000" b="0" i="0">
                <a:solidFill>
                  <a:srgbClr val="6E152E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  <a:br>
              <a:rPr lang="es-ES" dirty="0"/>
            </a:br>
            <a:r>
              <a:rPr lang="es-ES" dirty="0"/>
              <a:t>LOREM IPSUM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A68CFE-9BDE-AC4E-8BE5-D2C5E6BBFB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88560" y="1825625"/>
            <a:ext cx="6365240" cy="43513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404040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925D57-13C7-9F4C-8624-F76047773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34E0C4-F0C1-0847-AC2A-7AC9F10B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7F4766-DB6B-3D42-A920-905F1728E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8441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FCE891-2873-1849-A37C-A2CF6D30A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18" y="578803"/>
            <a:ext cx="4036423" cy="1260475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3900" b="0" i="0">
                <a:solidFill>
                  <a:srgbClr val="6E152E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A68CFE-9BDE-AC4E-8BE5-D2C5E6BBFB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85360" y="1209041"/>
            <a:ext cx="6568440" cy="49679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404040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925D57-13C7-9F4C-8624-F76047773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34E0C4-F0C1-0847-AC2A-7AC9F10B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7F4766-DB6B-3D42-A920-905F1728E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38024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A5DCD591-614A-7548-8788-7FD7534F10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4707"/>
            <a:ext cx="10521951" cy="180609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 i="0">
                <a:solidFill>
                  <a:srgbClr val="6E152E"/>
                </a:solidFill>
                <a:latin typeface="Montserrat SemiBold" pitchFamily="2" charset="77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3A54153E-355E-3C40-B508-5337B24D6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2956561"/>
            <a:ext cx="10515600" cy="22080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Montserrat" pitchFamily="2" charset="77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Editar los estilos de texto del patrón
Segundo nivel
Tercer nivel
Cuarto nivel
Quinto nivel</a:t>
            </a:r>
            <a:endParaRPr lang="es-MX" dirty="0"/>
          </a:p>
        </p:txBody>
      </p:sp>
      <p:sp>
        <p:nvSpPr>
          <p:cNvPr id="9" name="Marcador de fecha 3">
            <a:extLst>
              <a:ext uri="{FF2B5EF4-FFF2-40B4-BE49-F238E27FC236}">
                <a16:creationId xmlns:a16="http://schemas.microsoft.com/office/drawing/2014/main" id="{33049571-67D9-7C4A-95BE-A794414456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/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4666AA57-9D0D-3640-9528-8B3DEDC6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BFB13A88-D95D-D640-A28D-F449DDA4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33086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6CB96C-1C06-3B44-8615-D726F4477E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8DF0E-90BF-EC4E-8934-156187A1162F}" type="datetimeFigureOut">
              <a:rPr lang="es-MX" smtClean="0"/>
              <a:t>20/11/2024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3D1A4B-ADA7-7043-82FA-F7032EB177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02CF53-648D-B74F-A473-B4CC8BB23A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847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0" r:id="rId2"/>
    <p:sldLayoutId id="2147483664" r:id="rId3"/>
    <p:sldLayoutId id="2147483672" r:id="rId4"/>
    <p:sldLayoutId id="2147483650" r:id="rId5"/>
    <p:sldLayoutId id="2147483666" r:id="rId6"/>
    <p:sldLayoutId id="2147483667" r:id="rId7"/>
    <p:sldLayoutId id="2147483668" r:id="rId8"/>
    <p:sldLayoutId id="2147483663" r:id="rId9"/>
    <p:sldLayoutId id="2147483651" r:id="rId10"/>
    <p:sldLayoutId id="2147483653" r:id="rId11"/>
    <p:sldLayoutId id="2147483652" r:id="rId12"/>
    <p:sldLayoutId id="2147483656" r:id="rId13"/>
    <p:sldLayoutId id="2147483673" r:id="rId14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egi.org.mx/rnm/index.php/catalog/859/data-dictionary/F8?file_name=ENSU_CB_0623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93839E-42C7-C646-B6FF-4197C874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220" y="945160"/>
            <a:ext cx="11465560" cy="2202365"/>
          </a:xfrm>
        </p:spPr>
        <p:txBody>
          <a:bodyPr/>
          <a:lstStyle/>
          <a:p>
            <a:r>
              <a:rPr lang="es-ES" sz="4000" dirty="0"/>
              <a:t>Algoritmo de detección de patrones de movimiento para la identificación de</a:t>
            </a:r>
            <a:br>
              <a:rPr lang="es-ES" sz="4000" dirty="0"/>
            </a:br>
            <a:r>
              <a:rPr lang="es-ES" sz="4000" dirty="0"/>
              <a:t>allanamiento de morada usando visión computacional</a:t>
            </a:r>
            <a:endParaRPr lang="es-MX" sz="40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30C26F-05D6-3E42-AC4F-B7CE78B0F1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220" y="3460817"/>
            <a:ext cx="11465560" cy="1939521"/>
          </a:xfrm>
        </p:spPr>
        <p:txBody>
          <a:bodyPr>
            <a:normAutofit fontScale="92500" lnSpcReduction="20000"/>
          </a:bodyPr>
          <a:lstStyle/>
          <a:p>
            <a:r>
              <a:rPr lang="es-MX" dirty="0"/>
              <a:t>Trabajo Terminal No. TT2025-1 IA-002</a:t>
            </a:r>
          </a:p>
          <a:p>
            <a:endParaRPr lang="es-MX" dirty="0"/>
          </a:p>
          <a:p>
            <a:r>
              <a:rPr lang="es-MX" dirty="0"/>
              <a:t>Valeria Jahzeel Castañón Hernández</a:t>
            </a:r>
          </a:p>
          <a:p>
            <a:endParaRPr lang="es-MX" dirty="0"/>
          </a:p>
          <a:p>
            <a:r>
              <a:rPr lang="es-MX" dirty="0"/>
              <a:t>Asesores: Dr. Lauro Reyes Cocoletzi, Dra. María del Rocío Ochoa Montiel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6D71E830-483B-0E4D-858C-7DCA12633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261" y="4966255"/>
            <a:ext cx="0" cy="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C45F6252-C1C3-5371-E9F4-3915682A2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4041" y="5559075"/>
            <a:ext cx="5463918" cy="58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04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F5243-5375-2D92-7CFE-509C9BCA5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CD59BC-1044-6FF6-498B-819968321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84708"/>
            <a:ext cx="10521951" cy="819290"/>
          </a:xfrm>
        </p:spPr>
        <p:txBody>
          <a:bodyPr/>
          <a:lstStyle/>
          <a:p>
            <a:r>
              <a:rPr lang="es-MX" dirty="0"/>
              <a:t>Estado del arte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D3E8C40-954B-6176-8EFB-7DDF2441B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FD0BB5BE-4281-1FE6-C6C4-8F0DFEEBFA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101931"/>
              </p:ext>
            </p:extLst>
          </p:nvPr>
        </p:nvGraphicFramePr>
        <p:xfrm>
          <a:off x="258184" y="1603997"/>
          <a:ext cx="11705215" cy="422664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60781">
                  <a:extLst>
                    <a:ext uri="{9D8B030D-6E8A-4147-A177-3AD203B41FA5}">
                      <a16:colId xmlns:a16="http://schemas.microsoft.com/office/drawing/2014/main" val="1773768977"/>
                    </a:ext>
                  </a:extLst>
                </a:gridCol>
                <a:gridCol w="957430">
                  <a:extLst>
                    <a:ext uri="{9D8B030D-6E8A-4147-A177-3AD203B41FA5}">
                      <a16:colId xmlns:a16="http://schemas.microsoft.com/office/drawing/2014/main" val="3597035956"/>
                    </a:ext>
                  </a:extLst>
                </a:gridCol>
                <a:gridCol w="2840019">
                  <a:extLst>
                    <a:ext uri="{9D8B030D-6E8A-4147-A177-3AD203B41FA5}">
                      <a16:colId xmlns:a16="http://schemas.microsoft.com/office/drawing/2014/main" val="2411054403"/>
                    </a:ext>
                  </a:extLst>
                </a:gridCol>
                <a:gridCol w="2614108">
                  <a:extLst>
                    <a:ext uri="{9D8B030D-6E8A-4147-A177-3AD203B41FA5}">
                      <a16:colId xmlns:a16="http://schemas.microsoft.com/office/drawing/2014/main" val="2489126919"/>
                    </a:ext>
                  </a:extLst>
                </a:gridCol>
                <a:gridCol w="1732877">
                  <a:extLst>
                    <a:ext uri="{9D8B030D-6E8A-4147-A177-3AD203B41FA5}">
                      <a16:colId xmlns:a16="http://schemas.microsoft.com/office/drawing/2014/main" val="3997244450"/>
                    </a:ext>
                  </a:extLst>
                </a:gridCol>
              </a:tblGrid>
              <a:tr h="398123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Titulo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Año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Modelo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Conjunto de datos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Resultados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473719"/>
                  </a:ext>
                </a:extLst>
              </a:tr>
              <a:tr h="12761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Front yard robbery action detection climb-over-gate action analysis [3]</a:t>
                      </a:r>
                      <a:endParaRPr lang="es-MX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YOLO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Creado por ellos mismos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 reporta resultados cualitativos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2896969"/>
                  </a:ext>
                </a:extLst>
              </a:tr>
              <a:tr h="12761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Front Yard Surveillance System: Robbery Scene Detection [4]</a:t>
                      </a:r>
                      <a:endParaRPr lang="es-MX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YOLO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Creado por ellos mismos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 reporta resultados cualitativos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516125"/>
                  </a:ext>
                </a:extLst>
              </a:tr>
              <a:tr h="12761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Loitering Detection in Home Surveillance System [5]</a:t>
                      </a:r>
                      <a:endParaRPr lang="es-MX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DeepSORT</a:t>
                      </a:r>
                      <a:endParaRPr lang="es-MX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Creado por ellos mismos</a:t>
                      </a:r>
                    </a:p>
                    <a:p>
                      <a:pPr algn="ctr"/>
                      <a:endParaRPr lang="es-MX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Accuracy</a:t>
                      </a:r>
                      <a:r>
                        <a:rPr lang="es-MX" dirty="0"/>
                        <a:t> &gt; 98%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9827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7704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FC509-206B-3396-8CAA-904210EC1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C80F5-2A7E-0A73-4BD9-7558113CC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84708"/>
            <a:ext cx="10521951" cy="819290"/>
          </a:xfrm>
        </p:spPr>
        <p:txBody>
          <a:bodyPr/>
          <a:lstStyle/>
          <a:p>
            <a:r>
              <a:rPr lang="es-MX" dirty="0"/>
              <a:t>Módulos de la propuesta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E8583CF-03C3-DA5D-68B3-C66815A77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2C2CBB3-014F-9982-3339-2175F096A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129" y="1527858"/>
            <a:ext cx="5777742" cy="476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34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4EB4641-0221-FE5E-584C-F43DB7F69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F8605D05-36AA-6D82-4096-9981E30E6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84708"/>
            <a:ext cx="10521951" cy="819290"/>
          </a:xfrm>
        </p:spPr>
        <p:txBody>
          <a:bodyPr/>
          <a:lstStyle/>
          <a:p>
            <a:r>
              <a:rPr lang="es-MX" dirty="0"/>
              <a:t>Referencias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989338DB-02FE-D984-9DD9-C03B6A55A968}"/>
              </a:ext>
            </a:extLst>
          </p:cNvPr>
          <p:cNvSpPr txBox="1">
            <a:spLocks/>
          </p:cNvSpPr>
          <p:nvPr/>
        </p:nvSpPr>
        <p:spPr>
          <a:xfrm>
            <a:off x="831851" y="1751704"/>
            <a:ext cx="10521950" cy="457379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rgbClr val="404040"/>
                </a:solidFill>
                <a:latin typeface="Montserrat SemiBold" panose="00000700000000000000" pitchFamily="2" charset="0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s-MX" sz="2000" dirty="0">
                <a:latin typeface="Montserrat" panose="00000500000000000000" pitchFamily="2" charset="0"/>
              </a:rPr>
              <a:t>[1] </a:t>
            </a:r>
            <a:r>
              <a:rPr lang="es-ES" sz="2000" dirty="0" err="1">
                <a:latin typeface="Montserrat" panose="00000500000000000000" pitchFamily="2" charset="0"/>
              </a:rPr>
              <a:t>Mexico</a:t>
            </a:r>
            <a:r>
              <a:rPr lang="es-ES" sz="2000" dirty="0">
                <a:latin typeface="Montserrat" panose="00000500000000000000" pitchFamily="2" charset="0"/>
              </a:rPr>
              <a:t> - Encuesta Nacional de Seguridad Pública Urbana 2023, Datos al cuarto trimestre del año. (s. f.-b). </a:t>
            </a:r>
            <a:r>
              <a:rPr lang="es-ES" sz="2000" dirty="0">
                <a:latin typeface="Montserrat" panose="00000500000000000000" pitchFamily="2" charset="0"/>
                <a:hlinkClick r:id="rId3"/>
              </a:rPr>
              <a:t>https://www.inegi.org.mx/rnm/index.php/catalog/859/data-dictionary/F8?file_name=ENSU_CB_0623</a:t>
            </a:r>
            <a:endParaRPr lang="es-ES" sz="2000" dirty="0">
              <a:latin typeface="Montserrat" panose="00000500000000000000" pitchFamily="2" charset="0"/>
            </a:endParaRPr>
          </a:p>
          <a:p>
            <a:pPr>
              <a:lnSpc>
                <a:spcPct val="100000"/>
              </a:lnSpc>
            </a:pPr>
            <a:r>
              <a:rPr lang="es-MX" sz="2000" dirty="0">
                <a:latin typeface="Montserrat" panose="00000500000000000000" pitchFamily="2" charset="0"/>
              </a:rPr>
              <a:t>[2] </a:t>
            </a:r>
            <a:r>
              <a:rPr lang="es-MX" sz="2000" dirty="0" err="1">
                <a:latin typeface="Montserrat" panose="00000500000000000000" pitchFamily="2" charset="0"/>
              </a:rPr>
              <a:t>TResearch</a:t>
            </a:r>
            <a:endParaRPr lang="es-MX" sz="2000" dirty="0">
              <a:latin typeface="Montserrat" panose="00000500000000000000" pitchFamily="2" charset="0"/>
            </a:endParaRPr>
          </a:p>
          <a:p>
            <a:pPr>
              <a:lnSpc>
                <a:spcPct val="100000"/>
              </a:lnSpc>
            </a:pPr>
            <a:r>
              <a:rPr lang="es-MX" sz="2000" dirty="0">
                <a:latin typeface="Montserrat" panose="00000500000000000000" pitchFamily="2" charset="0"/>
              </a:rPr>
              <a:t>[3] </a:t>
            </a:r>
            <a:r>
              <a:rPr lang="es-MX" sz="2000" b="0" i="0" dirty="0" err="1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Kar</a:t>
            </a:r>
            <a:r>
              <a:rPr lang="es-MX" sz="2000" b="0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s-MX" sz="2000" b="0" i="0" dirty="0" err="1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Heng</a:t>
            </a:r>
            <a:r>
              <a:rPr lang="es-MX" sz="2000" b="0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 Lim. (2021). FRONT YARD ROBBERY ACTION DETECTION CLIMB-OVER-GATE ACTION ANALYSIS [Tesis de licenciatura]. UNIVERSITI TUNKU ABDUL RAHMAN.</a:t>
            </a:r>
          </a:p>
          <a:p>
            <a:pPr>
              <a:lnSpc>
                <a:spcPct val="100000"/>
              </a:lnSpc>
            </a:pP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[4] Jia Le, T. J. L. (2020). Front Yard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Surveillance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System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: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Robbery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scene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Detection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 [Tesis de licenciatura]. UNIVERSITI TUNKU ABDUL RAHMAN.</a:t>
            </a:r>
          </a:p>
          <a:p>
            <a:pPr>
              <a:lnSpc>
                <a:spcPct val="100000"/>
              </a:lnSpc>
            </a:pP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[5] Kwan-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Loo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, K. B., Ortiz-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Bayliss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, J. C., Conant-Pablos, S. E.,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Terashima-Marin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, H., &amp; Rad, P. (2022).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Detection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of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Violent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Behavior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Using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 Neural Networks and Pose </a:t>
            </a:r>
            <a:r>
              <a:rPr lang="es-MX" sz="2000" dirty="0" err="1">
                <a:solidFill>
                  <a:srgbClr val="000000"/>
                </a:solidFill>
                <a:latin typeface="Montserrat" panose="00000500000000000000" pitchFamily="2" charset="0"/>
              </a:rPr>
              <a:t>Estimation</a:t>
            </a:r>
            <a:r>
              <a:rPr lang="es-MX" sz="2000" dirty="0">
                <a:solidFill>
                  <a:srgbClr val="000000"/>
                </a:solidFill>
                <a:latin typeface="Montserrat" panose="00000500000000000000" pitchFamily="2" charset="0"/>
              </a:rPr>
              <a:t>. IEEE Access, 10, 86339-86352. https://doi.org/10.1109/access.2022.3198985</a:t>
            </a:r>
            <a:br>
              <a:rPr lang="es-MX" sz="2800" dirty="0"/>
            </a:br>
            <a:endParaRPr lang="es-MX" sz="2800" dirty="0"/>
          </a:p>
        </p:txBody>
      </p:sp>
    </p:spTree>
    <p:extLst>
      <p:ext uri="{BB962C8B-B14F-4D97-AF65-F5344CB8AC3E}">
        <p14:creationId xmlns:p14="http://schemas.microsoft.com/office/powerpoint/2010/main" val="4131746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08BA3F5-3F0E-9540-B6C2-4BCD708D4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44954" y="3015147"/>
            <a:ext cx="6958323" cy="1038760"/>
          </a:xfrm>
        </p:spPr>
        <p:txBody>
          <a:bodyPr>
            <a:normAutofit/>
          </a:bodyPr>
          <a:lstStyle/>
          <a:p>
            <a:r>
              <a:rPr lang="es-MX" dirty="0"/>
              <a:t>Gracias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A90F90C-A9DF-D825-F9C0-351C7C436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61" y="5597684"/>
            <a:ext cx="6130721" cy="65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490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C59B97-04CE-4B48-9D08-7B1BAFDE2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5EB7A8-4406-7DF1-0BAB-BB858C8EB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84708"/>
            <a:ext cx="10521951" cy="819290"/>
          </a:xfrm>
        </p:spPr>
        <p:txBody>
          <a:bodyPr/>
          <a:lstStyle/>
          <a:p>
            <a:r>
              <a:rPr lang="es-MX" dirty="0"/>
              <a:t>Introducción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3E88379-03AE-5C7F-05CC-B4F8CEBAC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8385" y="1603997"/>
            <a:ext cx="7917630" cy="4469295"/>
          </a:xfrm>
        </p:spPr>
        <p:txBody>
          <a:bodyPr/>
          <a:lstStyle/>
          <a:p>
            <a:r>
              <a:rPr lang="es-MX" dirty="0"/>
              <a:t>Plantear el contexto del desarrollo del proyecto (seguridad, los </a:t>
            </a:r>
            <a:r>
              <a:rPr lang="es-MX" dirty="0" err="1"/>
              <a:t>otos</a:t>
            </a:r>
            <a:r>
              <a:rPr lang="es-MX" dirty="0"/>
              <a:t> trabajos, </a:t>
            </a:r>
            <a:r>
              <a:rPr lang="es-MX" dirty="0" err="1"/>
              <a:t>etc</a:t>
            </a:r>
            <a:r>
              <a:rPr lang="es-MX" dirty="0"/>
              <a:t>…)		poner menos texto y colocar mas, imágenes de los </a:t>
            </a:r>
            <a:r>
              <a:rPr lang="es-MX" dirty="0" err="1"/>
              <a:t>comporitamientos</a:t>
            </a:r>
            <a:r>
              <a:rPr lang="es-MX" dirty="0"/>
              <a:t> y cuales son, dispositivos mas baratos, el algoritmo se puede usar para hacer mas barato, que se pueda usar algo a </a:t>
            </a:r>
            <a:r>
              <a:rPr lang="es-MX" dirty="0" err="1"/>
              <a:t>futurp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97F07B4-86A9-1208-8B71-7DE6BC3EF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  <p:pic>
        <p:nvPicPr>
          <p:cNvPr id="5" name="Imagen 4" descr="Imagen que contiene interior, pequeño, cocina, gato&#10;&#10;Descripción generada automáticamente">
            <a:extLst>
              <a:ext uri="{FF2B5EF4-FFF2-40B4-BE49-F238E27FC236}">
                <a16:creationId xmlns:a16="http://schemas.microsoft.com/office/drawing/2014/main" id="{BAB87D5D-F1AD-3171-B14C-074F87C5F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0" y="1497033"/>
            <a:ext cx="2260600" cy="2159635"/>
          </a:xfrm>
          <a:prstGeom prst="rect">
            <a:avLst/>
          </a:prstGeom>
        </p:spPr>
      </p:pic>
      <p:pic>
        <p:nvPicPr>
          <p:cNvPr id="6" name="Imagen 5" descr="Imagen que contiene ventana, hombre, coche, camión&#10;&#10;Descripción generada automáticamente">
            <a:extLst>
              <a:ext uri="{FF2B5EF4-FFF2-40B4-BE49-F238E27FC236}">
                <a16:creationId xmlns:a16="http://schemas.microsoft.com/office/drawing/2014/main" id="{50A7CA0E-86EE-0A47-E8EC-82E5E167E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064" y="3152048"/>
            <a:ext cx="2298065" cy="215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40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6C1623-7A46-7D4D-9CA9-CAAF73FE5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30146" y="784708"/>
            <a:ext cx="10521951" cy="819290"/>
          </a:xfrm>
        </p:spPr>
        <p:txBody>
          <a:bodyPr/>
          <a:lstStyle/>
          <a:p>
            <a:r>
              <a:rPr lang="es-MX" dirty="0"/>
              <a:t>Índice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A1A76D-C92D-1247-949A-A26039A4B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26702" y="1603998"/>
            <a:ext cx="6472591" cy="400363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s-MX" dirty="0">
                <a:solidFill>
                  <a:schemeClr val="tx1"/>
                </a:solidFill>
              </a:rPr>
              <a:t>Introducción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>
                <a:solidFill>
                  <a:schemeClr val="tx1"/>
                </a:solidFill>
              </a:rPr>
              <a:t>Planteamiento del problema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>
                <a:solidFill>
                  <a:schemeClr val="tx1"/>
                </a:solidFill>
              </a:rPr>
              <a:t>Justificación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>
                <a:solidFill>
                  <a:schemeClr val="tx1"/>
                </a:solidFill>
              </a:rPr>
              <a:t>Hipótesis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>
                <a:solidFill>
                  <a:schemeClr val="tx1"/>
                </a:solidFill>
              </a:rPr>
              <a:t>Objetivos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>
                <a:solidFill>
                  <a:schemeClr val="tx1"/>
                </a:solidFill>
              </a:rPr>
              <a:t>Estado del arte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>
                <a:solidFill>
                  <a:schemeClr val="tx1"/>
                </a:solidFill>
              </a:rPr>
              <a:t>Arquitectura</a:t>
            </a:r>
          </a:p>
          <a:p>
            <a:pPr marL="457200" indent="-457200">
              <a:buFont typeface="+mj-lt"/>
              <a:buAutoNum type="arabicPeriod"/>
            </a:pPr>
            <a:r>
              <a:rPr lang="es-MX" dirty="0">
                <a:solidFill>
                  <a:schemeClr val="tx1"/>
                </a:solidFill>
              </a:rPr>
              <a:t>Referencias</a:t>
            </a:r>
          </a:p>
          <a:p>
            <a:endParaRPr lang="es-MX" dirty="0"/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ABCCC4E-F6CE-4555-CA32-2C2EFF8CD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9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6C1623-7A46-7D4D-9CA9-CAAF73FE5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84708"/>
            <a:ext cx="10521951" cy="819290"/>
          </a:xfrm>
        </p:spPr>
        <p:txBody>
          <a:bodyPr/>
          <a:lstStyle/>
          <a:p>
            <a:r>
              <a:rPr lang="es-MX" dirty="0"/>
              <a:t>Introducción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A1A76D-C92D-1247-949A-A26039A4B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1793203"/>
            <a:ext cx="10521950" cy="4003637"/>
          </a:xfrm>
        </p:spPr>
        <p:txBody>
          <a:bodyPr/>
          <a:lstStyle/>
          <a:p>
            <a:pPr algn="just"/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El proyecto se centra en el desarrollo de un algoritmo de visión computacional para la detección de intentos de allanamiento de morada a través del análisis de video proveniente de cámaras de videovigilancia utilizando </a:t>
            </a:r>
            <a:r>
              <a:rPr lang="es-ES" sz="2400" i="0" dirty="0" err="1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MediaPipe</a:t>
            </a:r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y redes neuronales.</a:t>
            </a:r>
          </a:p>
          <a:p>
            <a:pPr algn="just"/>
            <a:r>
              <a:rPr lang="es-ES" sz="2400" dirty="0">
                <a:solidFill>
                  <a:schemeClr val="tx1"/>
                </a:solidFill>
                <a:latin typeface="Montserrat" panose="00000500000000000000" pitchFamily="2" charset="0"/>
              </a:rPr>
              <a:t>Se enfoca exclusivamente en la detección de actividades sospechosas como intentar abrir puertas/ventanas, saltar bardas y permanecer en un mismo lugar por tiempo prolongado. Por otra parte, el algoritmo no contempla la detección de actividades normales, como visitas de repartidores, cobradores o familiares. </a:t>
            </a:r>
            <a:br>
              <a:rPr lang="es-ES" sz="2400" dirty="0">
                <a:solidFill>
                  <a:schemeClr val="tx1"/>
                </a:solidFill>
              </a:rPr>
            </a:br>
            <a:endParaRPr lang="es-MX" sz="2400" dirty="0">
              <a:solidFill>
                <a:schemeClr val="tx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ABCCC4E-F6CE-4555-CA32-2C2EFF8CD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00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57AC2-5929-0C20-628D-2CC04B16B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C7F17-7AC5-A218-939B-EF859BE2F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84708"/>
            <a:ext cx="10521951" cy="819290"/>
          </a:xfrm>
        </p:spPr>
        <p:txBody>
          <a:bodyPr/>
          <a:lstStyle/>
          <a:p>
            <a:r>
              <a:rPr lang="es-MX" dirty="0"/>
              <a:t>Planteamiento del problema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9C2F400-C549-DFB4-8471-6671F362C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A7792807-29F3-212F-BBF6-6F7E258E02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8528128"/>
              </p:ext>
            </p:extLst>
          </p:nvPr>
        </p:nvGraphicFramePr>
        <p:xfrm>
          <a:off x="2259012" y="1559436"/>
          <a:ext cx="7673976" cy="4355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1B3BB0-78CF-04D3-4990-25E610448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41945" y="5738143"/>
            <a:ext cx="8428427" cy="670298"/>
          </a:xfrm>
        </p:spPr>
        <p:txBody>
          <a:bodyPr/>
          <a:lstStyle/>
          <a:p>
            <a:pPr algn="just"/>
            <a:r>
              <a:rPr lang="es-MX" sz="2000" dirty="0">
                <a:solidFill>
                  <a:schemeClr val="tx1"/>
                </a:solidFill>
              </a:rPr>
              <a:t>Figura 1. Estadísticas de la percepción de seguridad en México [1]</a:t>
            </a:r>
          </a:p>
        </p:txBody>
      </p:sp>
    </p:spTree>
    <p:extLst>
      <p:ext uri="{BB962C8B-B14F-4D97-AF65-F5344CB8AC3E}">
        <p14:creationId xmlns:p14="http://schemas.microsoft.com/office/powerpoint/2010/main" val="4087346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4487D-2B47-111D-305E-9B1811C3A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6DA00-D377-895F-1246-76E39737A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84708"/>
            <a:ext cx="10521951" cy="819290"/>
          </a:xfrm>
        </p:spPr>
        <p:txBody>
          <a:bodyPr/>
          <a:lstStyle/>
          <a:p>
            <a:r>
              <a:rPr lang="es-MX" dirty="0"/>
              <a:t>Planteamiento del problema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A017B59-912A-2670-E230-58172DEFA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  <p:graphicFrame>
        <p:nvGraphicFramePr>
          <p:cNvPr id="3" name="Gráfico 2">
            <a:extLst>
              <a:ext uri="{FF2B5EF4-FFF2-40B4-BE49-F238E27FC236}">
                <a16:creationId xmlns:a16="http://schemas.microsoft.com/office/drawing/2014/main" id="{EFF79A38-E7AE-7B52-1A97-9E10D34676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8439237"/>
              </p:ext>
            </p:extLst>
          </p:nvPr>
        </p:nvGraphicFramePr>
        <p:xfrm>
          <a:off x="2351171" y="1603998"/>
          <a:ext cx="7489657" cy="4575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Marcador de texto 2">
            <a:extLst>
              <a:ext uri="{FF2B5EF4-FFF2-40B4-BE49-F238E27FC236}">
                <a16:creationId xmlns:a16="http://schemas.microsoft.com/office/drawing/2014/main" id="{6922D95C-75ED-25F9-0C3E-C4FF93EB9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01571" y="6101894"/>
            <a:ext cx="6782507" cy="670298"/>
          </a:xfrm>
        </p:spPr>
        <p:txBody>
          <a:bodyPr/>
          <a:lstStyle/>
          <a:p>
            <a:pPr algn="just"/>
            <a:r>
              <a:rPr lang="es-MX" sz="2000" dirty="0">
                <a:solidFill>
                  <a:schemeClr val="tx1"/>
                </a:solidFill>
              </a:rPr>
              <a:t>Figura 2. Estadísticas de allanamiento en México [2]</a:t>
            </a:r>
          </a:p>
        </p:txBody>
      </p:sp>
    </p:spTree>
    <p:extLst>
      <p:ext uri="{BB962C8B-B14F-4D97-AF65-F5344CB8AC3E}">
        <p14:creationId xmlns:p14="http://schemas.microsoft.com/office/powerpoint/2010/main" val="1020263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6114D-F36B-7682-AD22-6D81A8014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AF48CE-07EC-9260-7635-9B54809BD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84708"/>
            <a:ext cx="10521951" cy="819290"/>
          </a:xfrm>
        </p:spPr>
        <p:txBody>
          <a:bodyPr/>
          <a:lstStyle/>
          <a:p>
            <a:r>
              <a:rPr lang="es-MX" dirty="0"/>
              <a:t>Justificación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7C53C17-EF7E-293F-4C71-708337BEF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1603997"/>
            <a:ext cx="10521950" cy="4003637"/>
          </a:xfrm>
        </p:spPr>
        <p:txBody>
          <a:bodyPr/>
          <a:lstStyle/>
          <a:p>
            <a:pPr algn="just"/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Si bien muchas viviendas están equipadas con cámaras de seguridad, estas generalmente solo registran los eventos sin detectar ni analizar activamente lo que sucede. </a:t>
            </a:r>
            <a:r>
              <a:rPr lang="es-ES" dirty="0">
                <a:solidFill>
                  <a:schemeClr val="tx1"/>
                </a:solidFill>
                <a:latin typeface="Montserrat" panose="00000500000000000000" pitchFamily="2" charset="0"/>
              </a:rPr>
              <a:t>(referencias)</a:t>
            </a:r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La detección de actividades sospechosas aún depende en gran medida de: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Detección de algo inusual por parte de las personas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/>
                </a:solidFill>
                <a:latin typeface="Montserrat" panose="00000500000000000000" pitchFamily="2" charset="0"/>
              </a:rPr>
              <a:t>Revisión manual de cámaras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Sonido de alarmas</a:t>
            </a:r>
          </a:p>
          <a:p>
            <a:pPr algn="just"/>
            <a:endParaRPr lang="es-ES" sz="2400" i="0" dirty="0">
              <a:solidFill>
                <a:schemeClr val="tx1"/>
              </a:solidFill>
              <a:effectLst/>
              <a:latin typeface="Montserrat" panose="00000500000000000000" pitchFamily="2" charset="0"/>
            </a:endParaRPr>
          </a:p>
          <a:p>
            <a:pPr algn="just"/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Los sistemas relacionados no muestran resultados cuantitativos y dependen de ciertas configuraciones específicas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885984E-950C-2D47-0B28-F7E71B031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461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2CB54-4B59-C7D1-677A-9CD10AF13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5A364D-A78A-8356-2F28-05B131C58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32592"/>
            <a:ext cx="10521951" cy="819290"/>
          </a:xfrm>
        </p:spPr>
        <p:txBody>
          <a:bodyPr/>
          <a:lstStyle/>
          <a:p>
            <a:r>
              <a:rPr lang="es-MX" dirty="0"/>
              <a:t>Hipótesis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1E49459-1662-1B69-3E8F-3F54E59A3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1936115"/>
            <a:ext cx="10521950" cy="3378163"/>
          </a:xfrm>
        </p:spPr>
        <p:txBody>
          <a:bodyPr/>
          <a:lstStyle/>
          <a:p>
            <a:pPr algn="ctr"/>
            <a:r>
              <a:rPr lang="es-ES" sz="3200" dirty="0">
                <a:solidFill>
                  <a:schemeClr val="tx1"/>
                </a:solidFill>
                <a:latin typeface="Montserrat" panose="00000500000000000000" pitchFamily="2" charset="0"/>
              </a:rPr>
              <a:t>Un algoritmo de detección y seguimiento secuencial en video puede ayudar a la detección de actividades anómalas dados en allanamientos a casa habitación, este algoritmo pretende aproximar la actividad observada como lo haría un humano. Los algoritmos secuenciales pueden ser </a:t>
            </a:r>
            <a:r>
              <a:rPr lang="es-ES" sz="3200" dirty="0" err="1">
                <a:solidFill>
                  <a:schemeClr val="tx1"/>
                </a:solidFill>
                <a:latin typeface="Montserrat" panose="00000500000000000000" pitchFamily="2" charset="0"/>
              </a:rPr>
              <a:t>DeepSort</a:t>
            </a:r>
            <a:r>
              <a:rPr lang="es-ES" sz="3200" dirty="0">
                <a:solidFill>
                  <a:schemeClr val="tx1"/>
                </a:solidFill>
                <a:latin typeface="Montserrat" panose="00000500000000000000" pitchFamily="2" charset="0"/>
              </a:rPr>
              <a:t>, LSTM, CNN o flujo óptico.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C9738B7-8D51-335F-964F-FC4A0F6A9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589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1BF2C-A4C0-2EBA-037A-ACAA16DC0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35AC63-9262-705F-4012-45A8EDA08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21834"/>
            <a:ext cx="10521951" cy="819290"/>
          </a:xfrm>
        </p:spPr>
        <p:txBody>
          <a:bodyPr/>
          <a:lstStyle/>
          <a:p>
            <a:r>
              <a:rPr lang="es-MX" dirty="0"/>
              <a:t>Objetivo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220506-791F-0554-F515-79B7541F1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2626753"/>
            <a:ext cx="10521950" cy="1855096"/>
          </a:xfrm>
        </p:spPr>
        <p:txBody>
          <a:bodyPr/>
          <a:lstStyle/>
          <a:p>
            <a:pPr algn="ctr"/>
            <a:r>
              <a:rPr lang="es-ES" sz="32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Desarrollar un algoritmo para detectar y clasificar a partir de visión computacional, patrones asociados a comportamientos sospechosos en videos de videovigilancia </a:t>
            </a:r>
            <a:br>
              <a:rPr lang="es-ES" sz="3200" dirty="0">
                <a:solidFill>
                  <a:schemeClr val="tx1"/>
                </a:solidFill>
              </a:rPr>
            </a:br>
            <a:endParaRPr lang="es-MX" sz="3200" dirty="0">
              <a:solidFill>
                <a:schemeClr val="tx1"/>
              </a:solidFill>
            </a:endParaRPr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DDA3533-F448-1F2A-2D9C-B0D1E5E8F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591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A6DB0-5B64-7A87-D470-6AAB01010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2B395-77D2-D481-96FA-AD93151A8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84708"/>
            <a:ext cx="10521951" cy="819290"/>
          </a:xfrm>
        </p:spPr>
        <p:txBody>
          <a:bodyPr/>
          <a:lstStyle/>
          <a:p>
            <a:r>
              <a:rPr lang="es-MX" dirty="0"/>
              <a:t>Objetivos específicos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14CF5E8-C31F-3C8D-8541-9BC9A94E9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2069655"/>
            <a:ext cx="10521950" cy="400363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Generar un conjunto de datos mediante videos de diferentes fuentes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Preprocesar de los videos recolectados</a:t>
            </a:r>
            <a:endParaRPr lang="es-ES" dirty="0">
              <a:solidFill>
                <a:schemeClr val="tx1"/>
              </a:solidFill>
              <a:latin typeface="Montserrat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Diseñar e implementar un algoritmo para la detección de las siguientes conductas: intentar abrir puertas o ventanas, saltar bardas, y merodear afuera de una casa</a:t>
            </a:r>
            <a:endParaRPr lang="es-ES" dirty="0">
              <a:solidFill>
                <a:schemeClr val="tx1"/>
              </a:solidFill>
              <a:latin typeface="Montserrat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i="0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Evaluar la precisión y efectividad del algoritmo mediante la comparación con trabajos similares y el uso de diversas métricas de evaluación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9A920E6-8142-4F77-F048-3D5E05B41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410" y="102545"/>
            <a:ext cx="4071990" cy="8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169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17AB2FE10ACE044821667C70897C324" ma:contentTypeVersion="4" ma:contentTypeDescription="Crear nuevo documento." ma:contentTypeScope="" ma:versionID="43fee4e9f7630096850b685e88868fec">
  <xsd:schema xmlns:xsd="http://www.w3.org/2001/XMLSchema" xmlns:xs="http://www.w3.org/2001/XMLSchema" xmlns:p="http://schemas.microsoft.com/office/2006/metadata/properties" xmlns:ns2="69034187-0189-4bac-87c1-46bc8b0e8274" targetNamespace="http://schemas.microsoft.com/office/2006/metadata/properties" ma:root="true" ma:fieldsID="b3e667be4d47081809bd02d1e6bda619" ns2:_="">
    <xsd:import namespace="69034187-0189-4bac-87c1-46bc8b0e827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034187-0189-4bac-87c1-46bc8b0e82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0C7CED-6295-4160-B5EB-7AC384E3DC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9034187-0189-4bac-87c1-46bc8b0e827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B7F9D26-BF07-404A-8390-A2D10A2813D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FD5F3A2-23E3-4A44-B53E-B849BA07E18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3180</TotalTime>
  <Words>726</Words>
  <Application>Microsoft Office PowerPoint</Application>
  <PresentationFormat>Panorámica</PresentationFormat>
  <Paragraphs>73</Paragraphs>
  <Slides>14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Montserrat SemiBold</vt:lpstr>
      <vt:lpstr>Arial</vt:lpstr>
      <vt:lpstr>Calibri</vt:lpstr>
      <vt:lpstr>Montserrat Medium</vt:lpstr>
      <vt:lpstr>Montserrat</vt:lpstr>
      <vt:lpstr>Tema de Office</vt:lpstr>
      <vt:lpstr>Algoritmo de detección de patrones de movimiento para la identificación de allanamiento de morada usando visión computacional</vt:lpstr>
      <vt:lpstr>Índice</vt:lpstr>
      <vt:lpstr>Introducción</vt:lpstr>
      <vt:lpstr>Planteamiento del problema</vt:lpstr>
      <vt:lpstr>Planteamiento del problema</vt:lpstr>
      <vt:lpstr>Justificación</vt:lpstr>
      <vt:lpstr>Hipótesis</vt:lpstr>
      <vt:lpstr>Objetivo</vt:lpstr>
      <vt:lpstr>Objetivos específicos</vt:lpstr>
      <vt:lpstr>Estado del arte</vt:lpstr>
      <vt:lpstr>Módulos de la propuesta</vt:lpstr>
      <vt:lpstr>Referencias</vt:lpstr>
      <vt:lpstr>Presentación de PowerPoint</vt:lpstr>
      <vt:lpstr>Introducción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Valeria Jahzeel Castanon Hernandez</cp:lastModifiedBy>
  <cp:revision>69</cp:revision>
  <dcterms:created xsi:type="dcterms:W3CDTF">2018-12-04T03:27:02Z</dcterms:created>
  <dcterms:modified xsi:type="dcterms:W3CDTF">2024-11-20T22:46:08Z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0x010100D17AB2FE10ACE044821667C70897C324</vt:lpwstr>
  </property>
</Properties>
</file>

<file path=docProps/thumbnail.jpeg>
</file>